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74" r:id="rId3"/>
    <p:sldId id="302" r:id="rId4"/>
    <p:sldId id="281" r:id="rId5"/>
    <p:sldId id="282" r:id="rId6"/>
    <p:sldId id="283" r:id="rId7"/>
    <p:sldId id="301" r:id="rId8"/>
    <p:sldId id="284" r:id="rId9"/>
    <p:sldId id="303" r:id="rId10"/>
    <p:sldId id="285" r:id="rId11"/>
    <p:sldId id="286" r:id="rId12"/>
    <p:sldId id="304" r:id="rId13"/>
    <p:sldId id="290" r:id="rId14"/>
    <p:sldId id="291" r:id="rId15"/>
    <p:sldId id="292" r:id="rId16"/>
    <p:sldId id="288" r:id="rId17"/>
    <p:sldId id="287" r:id="rId18"/>
    <p:sldId id="300" r:id="rId19"/>
    <p:sldId id="296" r:id="rId20"/>
    <p:sldId id="297" r:id="rId21"/>
    <p:sldId id="293" r:id="rId22"/>
    <p:sldId id="294" r:id="rId23"/>
    <p:sldId id="295" r:id="rId24"/>
    <p:sldId id="298" r:id="rId25"/>
    <p:sldId id="299" r:id="rId2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cal van de Wijdeven" initials="PvdW" lastIdx="1" clrIdx="0">
    <p:extLst>
      <p:ext uri="{19B8F6BF-5375-455C-9EA6-DF929625EA0E}">
        <p15:presenceInfo xmlns:p15="http://schemas.microsoft.com/office/powerpoint/2012/main" userId="S-1-5-21-1296968806-926924106-412378691-11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4F81BD"/>
    <a:srgbClr val="1F3495"/>
    <a:srgbClr val="27398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71DBEB-ADB0-485E-BA37-E0F07B613F87}" v="4" dt="2019-06-25T19:44:49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3390" autoAdjust="0"/>
  </p:normalViewPr>
  <p:slideViewPr>
    <p:cSldViewPr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cal van de Wijdeven" userId="9cfd27da5f9da45e" providerId="LiveId" clId="{6671DBEB-ADB0-485E-BA37-E0F07B613F87}"/>
    <pc:docChg chg="custSel modSld">
      <pc:chgData name="Pascal van de Wijdeven" userId="9cfd27da5f9da45e" providerId="LiveId" clId="{6671DBEB-ADB0-485E-BA37-E0F07B613F87}" dt="2019-06-25T19:44:07.797" v="10" actId="1036"/>
      <pc:docMkLst>
        <pc:docMk/>
      </pc:docMkLst>
      <pc:sldChg chg="addSp delSp modSp delAnim">
        <pc:chgData name="Pascal van de Wijdeven" userId="9cfd27da5f9da45e" providerId="LiveId" clId="{6671DBEB-ADB0-485E-BA37-E0F07B613F87}" dt="2019-06-25T19:44:07.797" v="10" actId="1036"/>
        <pc:sldMkLst>
          <pc:docMk/>
          <pc:sldMk cId="999902264" sldId="288"/>
        </pc:sldMkLst>
        <pc:spChg chg="add del">
          <ac:chgData name="Pascal van de Wijdeven" userId="9cfd27da5f9da45e" providerId="LiveId" clId="{6671DBEB-ADB0-485E-BA37-E0F07B613F87}" dt="2019-06-25T19:43:21.304" v="3"/>
          <ac:spMkLst>
            <pc:docMk/>
            <pc:sldMk cId="999902264" sldId="288"/>
            <ac:spMk id="7" creationId="{E6D8B044-D4BE-4314-8BF5-29C25E2526BA}"/>
          </ac:spMkLst>
        </pc:spChg>
        <pc:spChg chg="add del">
          <ac:chgData name="Pascal van de Wijdeven" userId="9cfd27da5f9da45e" providerId="LiveId" clId="{6671DBEB-ADB0-485E-BA37-E0F07B613F87}" dt="2019-06-25T19:43:21.304" v="3"/>
          <ac:spMkLst>
            <pc:docMk/>
            <pc:sldMk cId="999902264" sldId="288"/>
            <ac:spMk id="8" creationId="{747CD6DD-3D19-42D7-8FE1-6E7DEE78E858}"/>
          </ac:spMkLst>
        </pc:spChg>
        <pc:spChg chg="add del">
          <ac:chgData name="Pascal van de Wijdeven" userId="9cfd27da5f9da45e" providerId="LiveId" clId="{6671DBEB-ADB0-485E-BA37-E0F07B613F87}" dt="2019-06-25T19:43:21.304" v="3"/>
          <ac:spMkLst>
            <pc:docMk/>
            <pc:sldMk cId="999902264" sldId="288"/>
            <ac:spMk id="10" creationId="{73FF171D-C067-4D6A-AB8C-8D2F5A048CD4}"/>
          </ac:spMkLst>
        </pc:spChg>
        <pc:picChg chg="del mod">
          <ac:chgData name="Pascal van de Wijdeven" userId="9cfd27da5f9da45e" providerId="LiveId" clId="{6671DBEB-ADB0-485E-BA37-E0F07B613F87}" dt="2019-06-25T19:43:15.779" v="1" actId="478"/>
          <ac:picMkLst>
            <pc:docMk/>
            <pc:sldMk cId="999902264" sldId="288"/>
            <ac:picMk id="9" creationId="{00000000-0000-0000-0000-000000000000}"/>
          </ac:picMkLst>
        </pc:picChg>
        <pc:picChg chg="add mod">
          <ac:chgData name="Pascal van de Wijdeven" userId="9cfd27da5f9da45e" providerId="LiveId" clId="{6671DBEB-ADB0-485E-BA37-E0F07B613F87}" dt="2019-06-25T19:44:07.797" v="10" actId="1036"/>
          <ac:picMkLst>
            <pc:docMk/>
            <pc:sldMk cId="999902264" sldId="288"/>
            <ac:picMk id="11" creationId="{C026D404-850F-4BA8-BC88-1D5BACB6A4C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67B4C-1CEB-46E1-8847-A6C0808FA253}" type="datetimeFigureOut">
              <a:rPr lang="nl-NL" smtClean="0"/>
              <a:pPr/>
              <a:t>25-6-2019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B4D17-C231-41E3-900D-C286FC88EB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262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96E9B-7EE6-499A-BA33-69001A3AC510}" type="datetimeFigureOut">
              <a:rPr lang="nl-NL" smtClean="0"/>
              <a:pPr/>
              <a:t>25-6-2019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4EBFB-5889-475A-80F4-54C6AF6683A9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60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84EBFB-5889-475A-80F4-54C6AF6683A9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4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nl-NL" sz="3200" b="1" u="none" kern="1200" baseline="0" dirty="0" err="1" smtClean="0">
                <a:solidFill>
                  <a:srgbClr val="27398D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5087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u="none"/>
            </a:lvl1pPr>
          </a:lstStyle>
          <a:p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946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Tijdelijke aanduiding voor inhoud 5" descr="PP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42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3975100" y="6422281"/>
            <a:ext cx="1117600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endParaRPr lang="en-US" sz="1200">
              <a:solidFill>
                <a:schemeClr val="bg2"/>
              </a:solidFill>
              <a:cs typeface="Arial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6237312"/>
            <a:ext cx="914400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indent="0" algn="ctr">
              <a:spcBef>
                <a:spcPct val="20000"/>
              </a:spcBef>
              <a:buFontTx/>
              <a:buNone/>
            </a:pPr>
            <a:fld id="{C883D3D8-3600-4ABC-BED2-1BABD9672053}" type="slidenum">
              <a:rPr lang="en-GB" b="0" noProof="0" smtClean="0">
                <a:solidFill>
                  <a:schemeClr val="bg1"/>
                </a:solidFill>
              </a:rPr>
              <a:pPr lvl="0" indent="0" algn="ctr">
                <a:spcBef>
                  <a:spcPct val="20000"/>
                </a:spcBef>
                <a:buFontTx/>
                <a:buNone/>
              </a:pPr>
              <a:t>‹nr.›</a:t>
            </a:fld>
            <a:r>
              <a:rPr lang="en-GB" b="0" noProof="0" dirty="0">
                <a:solidFill>
                  <a:schemeClr val="bg1"/>
                </a:solidFill>
              </a:rPr>
              <a:t>/24</a:t>
            </a:r>
          </a:p>
        </p:txBody>
      </p:sp>
      <p:sp>
        <p:nvSpPr>
          <p:cNvPr id="31" name="Text Placeholder 2"/>
          <p:cNvSpPr txBox="1">
            <a:spLocks/>
          </p:cNvSpPr>
          <p:nvPr userDrawn="1"/>
        </p:nvSpPr>
        <p:spPr>
          <a:xfrm>
            <a:off x="107504" y="6237312"/>
            <a:ext cx="3960440" cy="6206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1800" b="0" noProof="0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481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spcBef>
          <a:spcPct val="0"/>
        </a:spcBef>
        <a:buNone/>
        <a:defRPr lang="nl-NL" sz="3200" b="1" u="sng" kern="1200" baseline="0" dirty="0" smtClean="0">
          <a:solidFill>
            <a:srgbClr val="27398D"/>
          </a:solidFill>
          <a:latin typeface="Calibri" pitchFamily="34" charset="0"/>
          <a:ea typeface="+mn-ea"/>
          <a:cs typeface="Calibr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inhoud 5" descr="PP2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 defTabSz="914400" eaLnBrk="1" latinLnBrk="0" hangingPunct="1">
              <a:buNone/>
            </a:pPr>
            <a:endParaRPr lang="en-GB" noProof="0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42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3975100" y="6422281"/>
            <a:ext cx="1117600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/>
            <a:endParaRPr lang="en-US" sz="1200">
              <a:solidFill>
                <a:schemeClr val="bg2"/>
              </a:solidFill>
              <a:latin typeface="Calibri" panose="020F050202020403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95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GB" sz="3200" b="1" u="sng" kern="1200" baseline="0" noProof="0" dirty="0">
          <a:solidFill>
            <a:srgbClr val="27398D"/>
          </a:solidFill>
          <a:latin typeface="Calibri" panose="020F0502020204030204" pitchFamily="34" charset="0"/>
          <a:ea typeface="+mn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340" y="1340768"/>
            <a:ext cx="4785320" cy="3840219"/>
          </a:xfrm>
          <a:prstGeom prst="rect">
            <a:avLst/>
          </a:prstGeom>
        </p:spPr>
      </p:pic>
      <p:sp>
        <p:nvSpPr>
          <p:cNvPr id="2057" name="Titel 1"/>
          <p:cNvSpPr txBox="1">
            <a:spLocks/>
          </p:cNvSpPr>
          <p:nvPr/>
        </p:nvSpPr>
        <p:spPr bwMode="auto">
          <a:xfrm>
            <a:off x="396082" y="5143512"/>
            <a:ext cx="835183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sz="4000" b="1" dirty="0">
                <a:latin typeface="Calibri" pitchFamily="34" charset="0"/>
                <a:cs typeface="Calibri" pitchFamily="34" charset="0"/>
              </a:rPr>
              <a:t>Machine Learning</a:t>
            </a:r>
            <a:endParaRPr lang="nl-NL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Afbeelding 10" descr="Magion-logo-rgb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2044" y="260648"/>
            <a:ext cx="3779912" cy="12214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21904" y="5770574"/>
            <a:ext cx="630019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nl-NL" dirty="0">
                <a:latin typeface="Calibri" pitchFamily="34" charset="0"/>
                <a:cs typeface="Calibri" pitchFamily="34" charset="0"/>
              </a:rPr>
              <a:t>Pascal van de Wijdeven</a:t>
            </a:r>
            <a:endParaRPr lang="nl-NL" sz="24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59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54111"/>
            <a:ext cx="6203032" cy="4421087"/>
          </a:xfrm>
        </p:spPr>
        <p:txBody>
          <a:bodyPr>
            <a:normAutofit lnSpcReduction="10000"/>
          </a:bodyPr>
          <a:lstStyle/>
          <a:p>
            <a:r>
              <a:rPr lang="en-GB" b="1" dirty="0" err="1"/>
              <a:t>Matlab</a:t>
            </a:r>
            <a:r>
              <a:rPr lang="en-GB" b="1" dirty="0"/>
              <a:t>/Octave</a:t>
            </a:r>
          </a:p>
          <a:p>
            <a:pPr lvl="1"/>
            <a:r>
              <a:rPr lang="en-GB" dirty="0"/>
              <a:t>Most widely used (academic origin)</a:t>
            </a:r>
          </a:p>
          <a:p>
            <a:pPr lvl="1"/>
            <a:r>
              <a:rPr lang="en-GB" dirty="0"/>
              <a:t>Complicated</a:t>
            </a:r>
          </a:p>
          <a:p>
            <a:r>
              <a:rPr lang="en-GB" b="1" dirty="0"/>
              <a:t>R</a:t>
            </a:r>
          </a:p>
          <a:p>
            <a:pPr lvl="1"/>
            <a:r>
              <a:rPr lang="en-GB" dirty="0"/>
              <a:t>Big ML community</a:t>
            </a:r>
          </a:p>
          <a:p>
            <a:pPr lvl="1"/>
            <a:r>
              <a:rPr lang="en-GB" dirty="0"/>
              <a:t>Created for analytics</a:t>
            </a:r>
          </a:p>
          <a:p>
            <a:r>
              <a:rPr lang="en-GB" b="1" dirty="0"/>
              <a:t>Python (with </a:t>
            </a:r>
            <a:r>
              <a:rPr lang="nl-NL" b="1" dirty="0" err="1"/>
              <a:t>scikit-learn</a:t>
            </a:r>
            <a:r>
              <a:rPr lang="nl-NL" b="1" dirty="0"/>
              <a:t>)</a:t>
            </a:r>
            <a:endParaRPr lang="en-GB" b="1" dirty="0"/>
          </a:p>
          <a:p>
            <a:pPr lvl="1"/>
            <a:r>
              <a:rPr lang="en-GB" dirty="0"/>
              <a:t>Easy to use</a:t>
            </a:r>
          </a:p>
          <a:p>
            <a:pPr lvl="1"/>
            <a:r>
              <a:rPr lang="en-GB" dirty="0"/>
              <a:t>Quite slow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90" y="0"/>
            <a:ext cx="1872430" cy="621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90" y="-15240"/>
            <a:ext cx="1872430" cy="62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D6DE261-41AF-4DE4-AC26-BE5377CAD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Contains</a:t>
            </a:r>
            <a:r>
              <a:rPr lang="nl-NL" dirty="0"/>
              <a:t> </a:t>
            </a:r>
            <a:r>
              <a:rPr lang="nl-NL" dirty="0" err="1"/>
              <a:t>Jupyter</a:t>
            </a:r>
            <a:r>
              <a:rPr lang="nl-NL" dirty="0"/>
              <a:t> Notebook (</a:t>
            </a:r>
            <a:r>
              <a:rPr lang="nl-NL" dirty="0" err="1"/>
              <a:t>for</a:t>
            </a:r>
            <a:r>
              <a:rPr lang="nl-NL" dirty="0"/>
              <a:t> Python)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Rstudio</a:t>
            </a:r>
            <a:endParaRPr lang="nl-NL" dirty="0"/>
          </a:p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set or download environments</a:t>
            </a:r>
          </a:p>
          <a:p>
            <a:r>
              <a:rPr lang="nl-NL" dirty="0"/>
              <a:t>No </a:t>
            </a:r>
            <a:r>
              <a:rPr lang="nl-NL" dirty="0" err="1"/>
              <a:t>admin</a:t>
            </a:r>
            <a:r>
              <a:rPr lang="nl-NL" dirty="0"/>
              <a:t> </a:t>
            </a:r>
            <a:r>
              <a:rPr lang="nl-NL" dirty="0" err="1"/>
              <a:t>rights</a:t>
            </a:r>
            <a:endParaRPr lang="nl-NL" dirty="0"/>
          </a:p>
          <a:p>
            <a:r>
              <a:rPr lang="nl-NL" dirty="0"/>
              <a:t>Free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0E8D25-FE53-4522-92C5-F849C675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Anaconda</a:t>
            </a:r>
          </a:p>
        </p:txBody>
      </p:sp>
      <p:pic>
        <p:nvPicPr>
          <p:cNvPr id="1026" name="Picture 2" descr="Image result for anaconda logo">
            <a:extLst>
              <a:ext uri="{FF2B5EF4-FFF2-40B4-BE49-F238E27FC236}">
                <a16:creationId xmlns:a16="http://schemas.microsoft.com/office/drawing/2014/main" id="{7034371B-C702-4C6A-8E55-ABF500CA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3918192"/>
            <a:ext cx="425767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0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/>
              <a:t>Work process 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0"/>
            <a:ext cx="1547664" cy="6213443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  <a:ln>
            <a:noFill/>
          </a:ln>
        </p:spPr>
      </p:pic>
      <p:cxnSp>
        <p:nvCxnSpPr>
          <p:cNvPr id="16" name="Straight Arrow Connector 15"/>
          <p:cNvCxnSpPr/>
          <p:nvPr/>
        </p:nvCxnSpPr>
        <p:spPr>
          <a:xfrm>
            <a:off x="2873265" y="1724877"/>
            <a:ext cx="0" cy="390027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60503" y="1724877"/>
            <a:ext cx="0" cy="390027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03755" y="2762976"/>
            <a:ext cx="0" cy="390027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90993" y="2762976"/>
            <a:ext cx="0" cy="390027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903755" y="3801075"/>
            <a:ext cx="0" cy="390027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90993" y="3801075"/>
            <a:ext cx="0" cy="390027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endCxn id="10" idx="1"/>
          </p:cNvCxnSpPr>
          <p:nvPr/>
        </p:nvCxnSpPr>
        <p:spPr>
          <a:xfrm>
            <a:off x="3245927" y="4515138"/>
            <a:ext cx="851474" cy="0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65153" y="3717032"/>
            <a:ext cx="0" cy="1512168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573565" y="3801076"/>
            <a:ext cx="0" cy="1428124"/>
          </a:xfrm>
          <a:prstGeom prst="straightConnector1">
            <a:avLst/>
          </a:prstGeom>
          <a:ln w="44450">
            <a:solidFill>
              <a:srgbClr val="1F349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1097" y="3153003"/>
            <a:ext cx="4680520" cy="648072"/>
          </a:xfrm>
          <a:prstGeom prst="rect">
            <a:avLst/>
          </a:prstGeom>
          <a:gradFill flip="none" rotWithShape="1">
            <a:gsLst>
              <a:gs pos="0">
                <a:srgbClr val="27398D">
                  <a:shade val="30000"/>
                  <a:satMod val="115000"/>
                </a:srgbClr>
              </a:gs>
              <a:gs pos="50000">
                <a:srgbClr val="27398D">
                  <a:shade val="67500"/>
                  <a:satMod val="115000"/>
                </a:srgbClr>
              </a:gs>
              <a:gs pos="100000">
                <a:srgbClr val="27398D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Algorithm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61197" y="4191102"/>
            <a:ext cx="2808204" cy="648072"/>
            <a:chOff x="2519772" y="3933056"/>
            <a:chExt cx="2808204" cy="648072"/>
          </a:xfrm>
          <a:gradFill flip="none" rotWithShape="1">
            <a:gsLst>
              <a:gs pos="0">
                <a:srgbClr val="27398D">
                  <a:shade val="30000"/>
                  <a:satMod val="115000"/>
                </a:srgbClr>
              </a:gs>
              <a:gs pos="50000">
                <a:srgbClr val="27398D">
                  <a:shade val="67500"/>
                  <a:satMod val="115000"/>
                </a:srgbClr>
              </a:gs>
              <a:gs pos="100000">
                <a:srgbClr val="27398D">
                  <a:shade val="100000"/>
                  <a:satMod val="115000"/>
                </a:srgbClr>
              </a:gs>
            </a:gsLst>
            <a:lin ang="0" scaled="1"/>
            <a:tileRect/>
          </a:gradFill>
        </p:grpSpPr>
        <p:sp>
          <p:nvSpPr>
            <p:cNvPr id="9" name="Rectangle 8"/>
            <p:cNvSpPr/>
            <p:nvPr/>
          </p:nvSpPr>
          <p:spPr>
            <a:xfrm>
              <a:off x="2519772" y="3933056"/>
              <a:ext cx="972000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Tune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55976" y="3933056"/>
              <a:ext cx="972000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Validate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361097" y="5229200"/>
            <a:ext cx="4680520" cy="648072"/>
          </a:xfrm>
          <a:prstGeom prst="rect">
            <a:avLst/>
          </a:prstGeom>
          <a:gradFill flip="none" rotWithShape="1">
            <a:gsLst>
              <a:gs pos="0">
                <a:srgbClr val="27398D">
                  <a:shade val="30000"/>
                  <a:satMod val="115000"/>
                </a:srgbClr>
              </a:gs>
              <a:gs pos="50000">
                <a:srgbClr val="27398D">
                  <a:shade val="67500"/>
                  <a:satMod val="115000"/>
                </a:srgbClr>
              </a:gs>
              <a:gs pos="100000">
                <a:srgbClr val="27398D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Evaluate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38897" y="2114904"/>
            <a:ext cx="4680520" cy="648072"/>
          </a:xfrm>
          <a:prstGeom prst="rect">
            <a:avLst/>
          </a:prstGeom>
          <a:gradFill flip="none" rotWithShape="1">
            <a:gsLst>
              <a:gs pos="0">
                <a:srgbClr val="27398D">
                  <a:shade val="30000"/>
                  <a:satMod val="115000"/>
                </a:srgbClr>
              </a:gs>
              <a:gs pos="50000">
                <a:srgbClr val="27398D">
                  <a:shade val="67500"/>
                  <a:satMod val="115000"/>
                </a:srgbClr>
              </a:gs>
              <a:gs pos="100000">
                <a:srgbClr val="27398D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Feature Engineering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1640" y="1076805"/>
            <a:ext cx="4680520" cy="648072"/>
          </a:xfrm>
          <a:prstGeom prst="rect">
            <a:avLst/>
          </a:prstGeom>
          <a:gradFill flip="none" rotWithShape="1">
            <a:gsLst>
              <a:gs pos="0">
                <a:srgbClr val="27398D">
                  <a:shade val="30000"/>
                  <a:satMod val="115000"/>
                </a:srgbClr>
              </a:gs>
              <a:gs pos="50000">
                <a:srgbClr val="27398D">
                  <a:shade val="67500"/>
                  <a:satMod val="115000"/>
                </a:srgbClr>
              </a:gs>
              <a:gs pos="100000">
                <a:srgbClr val="27398D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Dataset/Question</a:t>
            </a:r>
          </a:p>
        </p:txBody>
      </p:sp>
    </p:spTree>
    <p:extLst>
      <p:ext uri="{BB962C8B-B14F-4D97-AF65-F5344CB8AC3E}">
        <p14:creationId xmlns:p14="http://schemas.microsoft.com/office/powerpoint/2010/main" val="290356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6851104" cy="48965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Select</a:t>
                </a:r>
              </a:p>
              <a:p>
                <a:r>
                  <a:rPr lang="en-GB" dirty="0"/>
                  <a:t>Clean-up</a:t>
                </a:r>
              </a:p>
              <a:p>
                <a:r>
                  <a:rPr lang="en-GB" dirty="0"/>
                  <a:t>Combine</a:t>
                </a:r>
              </a:p>
              <a:p>
                <a:pPr marL="457200" lvl="1" indent="0">
                  <a:buNone/>
                </a:pPr>
                <a:r>
                  <a:rPr lang="en-GB" dirty="0"/>
                  <a:t>	example: CPU load / drive activity</a:t>
                </a:r>
              </a:p>
              <a:p>
                <a:r>
                  <a:rPr lang="en-GB" dirty="0"/>
                  <a:t>Optimize</a:t>
                </a:r>
              </a:p>
              <a:p>
                <a:pPr marL="457200" lvl="1" indent="0">
                  <a:buNone/>
                </a:pPr>
                <a:r>
                  <a:rPr lang="en-GB" dirty="0"/>
                  <a:t>	example: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flow calculations</a:t>
                </a:r>
              </a:p>
              <a:p>
                <a:r>
                  <a:rPr lang="en-GB" dirty="0"/>
                  <a:t>Normalize:</a:t>
                </a:r>
              </a:p>
              <a:p>
                <a:pPr marL="457200" lvl="1" indent="0">
                  <a:buNone/>
                </a:pPr>
                <a:r>
                  <a:rPr lang="en-GB" dirty="0"/>
                  <a:t>	example: number of bedrooms vs total 	area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6851104" cy="4896544"/>
              </a:xfrm>
              <a:blipFill rotWithShape="0">
                <a:blip r:embed="rId2"/>
                <a:stretch>
                  <a:fillRect l="-2046" t="-2615" r="-62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0"/>
            <a:ext cx="1547664" cy="62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8081" cy="634082"/>
          </a:xfrm>
        </p:spPr>
        <p:txBody>
          <a:bodyPr/>
          <a:lstStyle/>
          <a:p>
            <a:r>
              <a:rPr lang="en-GB" dirty="0"/>
              <a:t>Select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183356"/>
            <a:ext cx="7056784" cy="4765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0"/>
            <a:ext cx="1547664" cy="6213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1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Training set: train the algorithm</a:t>
            </a:r>
          </a:p>
          <a:p>
            <a:r>
              <a:rPr lang="en-GB" dirty="0"/>
              <a:t>Validation set: tune the parameters</a:t>
            </a:r>
          </a:p>
          <a:p>
            <a:r>
              <a:rPr lang="en-GB" dirty="0"/>
              <a:t>Test set: evaluate/calculate accuracy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Training, validation and test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933056"/>
            <a:ext cx="6926142" cy="920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5" y="0"/>
            <a:ext cx="1548809" cy="6220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026D404-850F-4BA8-BC88-1D5BACB6A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995012"/>
            <a:ext cx="6854134" cy="66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72077" y="927205"/>
                <a:ext cx="6980243" cy="4421087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buFontTx/>
                  <a:buChar char="-"/>
                </a:pPr>
                <a:r>
                  <a:rPr lang="en-GB" dirty="0"/>
                  <a:t>Make an estimate using an algorithm</a:t>
                </a:r>
                <a:br>
                  <a:rPr lang="en-GB" dirty="0"/>
                </a:br>
                <a:r>
                  <a:rPr lang="en-GB" dirty="0"/>
                  <a:t>e.g.: </a:t>
                </a:r>
                <a:r>
                  <a:rPr lang="en-GB" dirty="0" err="1"/>
                  <a:t>y</a:t>
                </a:r>
                <a:r>
                  <a:rPr lang="en-GB" baseline="-25000" dirty="0" err="1"/>
                  <a:t>i</a:t>
                </a:r>
                <a:r>
                  <a:rPr lang="en-GB" dirty="0"/>
                  <a:t>=</a:t>
                </a:r>
                <a:r>
                  <a:rPr lang="en-GB" dirty="0" err="1"/>
                  <a:t>ax</a:t>
                </a:r>
                <a:r>
                  <a:rPr lang="en-GB" baseline="-25000" dirty="0" err="1"/>
                  <a:t>i</a:t>
                </a:r>
                <a:r>
                  <a:rPr lang="en-GB" dirty="0" err="1"/>
                  <a:t>+b</a:t>
                </a:r>
                <a:r>
                  <a:rPr lang="en-GB" dirty="0"/>
                  <a:t> (for every example </a:t>
                </a:r>
                <a:r>
                  <a:rPr lang="en-GB" dirty="0" err="1"/>
                  <a:t>i</a:t>
                </a:r>
                <a:r>
                  <a:rPr lang="en-GB" dirty="0"/>
                  <a:t>)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ym typeface="Wingdings" panose="05000000000000000000" pitchFamily="2" charset="2"/>
                  </a:rPr>
                  <a:t>Cost function in this case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𝑦𝑖</m:t>
                        </m:r>
                      </m:e>
                    </m:nary>
                  </m:oMath>
                </a14:m>
                <a:r>
                  <a:rPr lang="en-GB" dirty="0">
                    <a:sym typeface="Wingdings" panose="05000000000000000000" pitchFamily="2" charset="2"/>
                  </a:rPr>
                  <a:t>-(</a:t>
                </a:r>
                <a:r>
                  <a:rPr lang="en-GB" dirty="0" err="1">
                    <a:sym typeface="Wingdings" panose="05000000000000000000" pitchFamily="2" charset="2"/>
                  </a:rPr>
                  <a:t>ax</a:t>
                </a:r>
                <a:r>
                  <a:rPr lang="en-GB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en-GB" dirty="0" err="1">
                    <a:sym typeface="Wingdings" panose="05000000000000000000" pitchFamily="2" charset="2"/>
                  </a:rPr>
                  <a:t>+b</a:t>
                </a:r>
                <a:r>
                  <a:rPr lang="en-GB" dirty="0">
                    <a:sym typeface="Wingdings" panose="05000000000000000000" pitchFamily="2" charset="2"/>
                  </a:rPr>
                  <a:t>))</a:t>
                </a:r>
                <a:r>
                  <a:rPr lang="en-GB" baseline="30000" dirty="0">
                    <a:sym typeface="Wingdings" panose="05000000000000000000" pitchFamily="2" charset="2"/>
                  </a:rPr>
                  <a:t>2</a:t>
                </a:r>
                <a:r>
                  <a:rPr lang="en-GB" dirty="0">
                    <a:sym typeface="Wingdings" panose="05000000000000000000" pitchFamily="2" charset="2"/>
                  </a:rPr>
                  <a:t>, the difference between estimate and actual value.</a:t>
                </a:r>
              </a:p>
              <a:p>
                <a:pPr>
                  <a:buFontTx/>
                  <a:buChar char="-"/>
                </a:pPr>
                <a:r>
                  <a:rPr lang="en-GB" dirty="0">
                    <a:sym typeface="Wingdings" panose="05000000000000000000" pitchFamily="2" charset="2"/>
                  </a:rPr>
                  <a:t>Minimize this difference, i.e.: minimize cost function</a:t>
                </a:r>
              </a:p>
              <a:p>
                <a:pPr>
                  <a:buFontTx/>
                  <a:buChar char="-"/>
                </a:pPr>
                <a:r>
                  <a:rPr lang="en-GB" dirty="0"/>
                  <a:t>Tune parameters using validation set:</a:t>
                </a:r>
              </a:p>
              <a:p>
                <a:pPr lvl="1">
                  <a:buFontTx/>
                  <a:buChar char="-"/>
                </a:pPr>
                <a:r>
                  <a:rPr lang="en-GB" dirty="0"/>
                  <a:t>Convergence factor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en-GB" dirty="0"/>
                  <a:t>Weight of features (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)</a:t>
                </a:r>
              </a:p>
              <a:p>
                <a:pPr lvl="1">
                  <a:buFontTx/>
                  <a:buChar char="-"/>
                </a:pPr>
                <a:r>
                  <a:rPr lang="en-GB" dirty="0"/>
                  <a:t>Others, depending on algorithm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2077" y="927205"/>
                <a:ext cx="6980243" cy="4421087"/>
              </a:xfrm>
              <a:blipFill>
                <a:blip r:embed="rId2"/>
                <a:stretch>
                  <a:fillRect l="-1659" t="-3034" r="-165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Regression: cost functions</a:t>
            </a:r>
          </a:p>
        </p:txBody>
      </p:sp>
      <p:pic>
        <p:nvPicPr>
          <p:cNvPr id="1026" name="Picture 2" descr="https://codesachin.files.wordpress.com/2015/12/gradient_descent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54966"/>
            <a:ext cx="4104456" cy="30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452320" y="0"/>
            <a:ext cx="1681733" cy="6214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90" y="-15240"/>
            <a:ext cx="1872430" cy="62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234"/>
            <a:ext cx="8229600" cy="4534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Estimate amount of coffee taken/week</a:t>
            </a:r>
          </a:p>
          <a:p>
            <a:pPr marL="0" indent="0">
              <a:buNone/>
            </a:pPr>
            <a:r>
              <a:rPr lang="en-GB" dirty="0"/>
              <a:t>Features:</a:t>
            </a:r>
          </a:p>
          <a:p>
            <a:r>
              <a:rPr lang="en-GB" dirty="0"/>
              <a:t>X</a:t>
            </a:r>
            <a:r>
              <a:rPr lang="en-GB" baseline="-25000" dirty="0"/>
              <a:t>1</a:t>
            </a:r>
            <a:r>
              <a:rPr lang="en-GB" dirty="0"/>
              <a:t>: Height coffee mug[mm]</a:t>
            </a:r>
          </a:p>
          <a:p>
            <a:r>
              <a:rPr lang="en-GB" dirty="0"/>
              <a:t>X</a:t>
            </a:r>
            <a:r>
              <a:rPr lang="en-GB" baseline="-25000" dirty="0"/>
              <a:t>2</a:t>
            </a:r>
            <a:r>
              <a:rPr lang="en-GB" dirty="0"/>
              <a:t>: Diameter coffee mug[mm]</a:t>
            </a:r>
          </a:p>
          <a:p>
            <a:r>
              <a:rPr lang="en-GB" dirty="0"/>
              <a:t>X</a:t>
            </a:r>
            <a:r>
              <a:rPr lang="en-GB" baseline="-25000" dirty="0"/>
              <a:t>3</a:t>
            </a:r>
            <a:r>
              <a:rPr lang="en-GB" dirty="0"/>
              <a:t>: Duration at the office [hrs/week]</a:t>
            </a:r>
          </a:p>
          <a:p>
            <a:r>
              <a:rPr lang="en-GB" dirty="0"/>
              <a:t>X</a:t>
            </a:r>
            <a:r>
              <a:rPr lang="en-GB" baseline="-25000" dirty="0"/>
              <a:t>4</a:t>
            </a:r>
            <a:r>
              <a:rPr lang="en-GB" dirty="0"/>
              <a:t>: Start at the office [hrs]</a:t>
            </a:r>
          </a:p>
          <a:p>
            <a:r>
              <a:rPr lang="en-GB" dirty="0"/>
              <a:t>Y: Amount of coffee [litres/week]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90" y="0"/>
            <a:ext cx="1864810" cy="622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90" y="-15240"/>
            <a:ext cx="1872430" cy="6229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990599"/>
            <a:ext cx="4104456" cy="5223853"/>
          </a:xfrm>
          <a:prstGeom prst="rect">
            <a:avLst/>
          </a:prstGeom>
          <a:ln w="41275" cmpd="sng">
            <a:solidFill>
              <a:schemeClr val="accent1"/>
            </a:solidFill>
          </a:ln>
          <a:effectLst>
            <a:softEdge rad="0"/>
          </a:effectLst>
        </p:spPr>
      </p:pic>
      <p:sp>
        <p:nvSpPr>
          <p:cNvPr id="7" name="Rectangle 6"/>
          <p:cNvSpPr/>
          <p:nvPr/>
        </p:nvSpPr>
        <p:spPr>
          <a:xfrm>
            <a:off x="5148064" y="227687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907704" y="1400786"/>
            <a:ext cx="3672408" cy="1994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835696" y="1927330"/>
            <a:ext cx="3744416" cy="2160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2339752" y="1198598"/>
            <a:ext cx="432048" cy="50977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846354" y="4725144"/>
            <a:ext cx="6821990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 err="1"/>
              <a:t>Y</a:t>
            </a:r>
            <a:r>
              <a:rPr lang="nl-NL" sz="2800" baseline="-25000" dirty="0" err="1"/>
              <a:t>new</a:t>
            </a:r>
            <a:r>
              <a:rPr lang="nl-NL" sz="2800" dirty="0"/>
              <a:t>=Y·X</a:t>
            </a:r>
            <a:r>
              <a:rPr lang="nl-NL" sz="2800" baseline="-25000" dirty="0"/>
              <a:t>1</a:t>
            </a:r>
            <a:r>
              <a:rPr lang="nl-NL" sz="2800" dirty="0"/>
              <a:t>·</a:t>
            </a:r>
            <a:r>
              <a:rPr lang="el-GR" sz="2800" dirty="0"/>
              <a:t>½ π</a:t>
            </a:r>
            <a:r>
              <a:rPr lang="nl-NL" sz="2800" dirty="0"/>
              <a:t>(X</a:t>
            </a:r>
            <a:r>
              <a:rPr lang="nl-NL" sz="2800" baseline="-25000" dirty="0"/>
              <a:t>2</a:t>
            </a:r>
            <a:r>
              <a:rPr lang="nl-NL" sz="2800" dirty="0"/>
              <a:t>)</a:t>
            </a:r>
            <a:r>
              <a:rPr lang="nl-NL" sz="2800" baseline="30000" dirty="0"/>
              <a:t>2</a:t>
            </a:r>
          </a:p>
          <a:p>
            <a:r>
              <a:rPr lang="nl-NL" sz="2800" dirty="0" err="1"/>
              <a:t>Y</a:t>
            </a:r>
            <a:r>
              <a:rPr lang="nl-NL" sz="2800" baseline="-25000" dirty="0" err="1"/>
              <a:t>estimate</a:t>
            </a:r>
            <a:r>
              <a:rPr lang="nl-NL" sz="2800" dirty="0"/>
              <a:t>=X</a:t>
            </a:r>
            <a:r>
              <a:rPr lang="nl-NL" sz="2800" baseline="-25000" dirty="0"/>
              <a:t>1</a:t>
            </a:r>
            <a:r>
              <a:rPr lang="nl-NL" sz="2800" dirty="0"/>
              <a:t>+X</a:t>
            </a:r>
            <a:r>
              <a:rPr lang="nl-NL" sz="2800" baseline="-25000" dirty="0"/>
              <a:t>2</a:t>
            </a:r>
            <a:r>
              <a:rPr lang="nl-NL" sz="2800" dirty="0"/>
              <a:t>+X</a:t>
            </a:r>
            <a:r>
              <a:rPr lang="nl-NL" sz="2800" baseline="-25000" dirty="0"/>
              <a:t>1</a:t>
            </a:r>
            <a:r>
              <a:rPr lang="nl-NL" sz="2800" dirty="0"/>
              <a:t>·X</a:t>
            </a:r>
            <a:r>
              <a:rPr lang="nl-NL" sz="2800" baseline="-25000" dirty="0"/>
              <a:t>2</a:t>
            </a:r>
            <a:r>
              <a:rPr lang="nl-NL" sz="2800" dirty="0"/>
              <a:t>+X</a:t>
            </a:r>
            <a:r>
              <a:rPr lang="nl-NL" sz="2800" baseline="-25000" dirty="0"/>
              <a:t>3</a:t>
            </a:r>
            <a:r>
              <a:rPr lang="nl-NL" sz="2800" dirty="0"/>
              <a:t>+X</a:t>
            </a:r>
            <a:r>
              <a:rPr lang="nl-NL" sz="2800" baseline="-25000" dirty="0"/>
              <a:t>4</a:t>
            </a:r>
          </a:p>
          <a:p>
            <a:r>
              <a:rPr lang="nl-NL" dirty="0" err="1"/>
              <a:t>Y</a:t>
            </a:r>
            <a:r>
              <a:rPr lang="nl-NL" baseline="-25000" dirty="0" err="1"/>
              <a:t>estimate</a:t>
            </a:r>
            <a:r>
              <a:rPr lang="nl-NL" dirty="0"/>
              <a:t>=X</a:t>
            </a:r>
            <a:r>
              <a:rPr lang="nl-NL" baseline="-25000" dirty="0"/>
              <a:t>1</a:t>
            </a:r>
            <a:r>
              <a:rPr lang="nl-NL" dirty="0"/>
              <a:t>+X</a:t>
            </a:r>
            <a:r>
              <a:rPr lang="nl-NL" baseline="-25000" dirty="0"/>
              <a:t>2</a:t>
            </a:r>
            <a:r>
              <a:rPr lang="nl-NL" dirty="0"/>
              <a:t>+X</a:t>
            </a:r>
            <a:r>
              <a:rPr lang="nl-NL" baseline="-25000" dirty="0"/>
              <a:t>3</a:t>
            </a:r>
            <a:r>
              <a:rPr lang="nl-NL" dirty="0"/>
              <a:t>+X</a:t>
            </a:r>
            <a:r>
              <a:rPr lang="nl-NL" baseline="-25000" dirty="0"/>
              <a:t>4</a:t>
            </a:r>
            <a:r>
              <a:rPr lang="nl-NL" dirty="0"/>
              <a:t>+X</a:t>
            </a:r>
            <a:r>
              <a:rPr lang="nl-NL" baseline="-25000" dirty="0"/>
              <a:t>1</a:t>
            </a:r>
            <a:r>
              <a:rPr lang="nl-NL" baseline="30000" dirty="0"/>
              <a:t>2</a:t>
            </a:r>
            <a:r>
              <a:rPr lang="nl-NL" dirty="0"/>
              <a:t>+X</a:t>
            </a:r>
            <a:r>
              <a:rPr lang="nl-NL" baseline="-25000" dirty="0"/>
              <a:t>1</a:t>
            </a:r>
            <a:r>
              <a:rPr lang="nl-NL" dirty="0"/>
              <a:t>X</a:t>
            </a:r>
            <a:r>
              <a:rPr lang="nl-NL" baseline="-25000" dirty="0"/>
              <a:t>2</a:t>
            </a:r>
            <a:r>
              <a:rPr lang="nl-NL" dirty="0"/>
              <a:t>+X</a:t>
            </a:r>
            <a:r>
              <a:rPr lang="nl-NL" baseline="-25000" dirty="0"/>
              <a:t>1</a:t>
            </a:r>
            <a:r>
              <a:rPr lang="nl-NL" dirty="0"/>
              <a:t>X</a:t>
            </a:r>
            <a:r>
              <a:rPr lang="nl-NL" baseline="-25000" dirty="0"/>
              <a:t>3</a:t>
            </a:r>
            <a:r>
              <a:rPr lang="nl-NL" dirty="0"/>
              <a:t>+X</a:t>
            </a:r>
            <a:r>
              <a:rPr lang="nl-NL" baseline="-25000" dirty="0"/>
              <a:t>1</a:t>
            </a:r>
            <a:r>
              <a:rPr lang="nl-NL" dirty="0"/>
              <a:t>X</a:t>
            </a:r>
            <a:r>
              <a:rPr lang="nl-NL" baseline="-25000" dirty="0"/>
              <a:t>4</a:t>
            </a:r>
            <a:r>
              <a:rPr lang="nl-NL" dirty="0"/>
              <a:t>+X</a:t>
            </a:r>
            <a:r>
              <a:rPr lang="nl-NL" baseline="-25000" dirty="0"/>
              <a:t>2</a:t>
            </a:r>
            <a:r>
              <a:rPr lang="nl-NL" baseline="30000" dirty="0"/>
              <a:t>2</a:t>
            </a:r>
            <a:r>
              <a:rPr lang="nl-NL" dirty="0"/>
              <a:t>+X</a:t>
            </a:r>
            <a:r>
              <a:rPr lang="nl-NL" baseline="-25000" dirty="0"/>
              <a:t>2</a:t>
            </a:r>
            <a:r>
              <a:rPr lang="nl-NL" dirty="0"/>
              <a:t>X</a:t>
            </a:r>
            <a:r>
              <a:rPr lang="nl-NL" baseline="-25000" dirty="0"/>
              <a:t>3</a:t>
            </a:r>
            <a:r>
              <a:rPr lang="nl-NL" dirty="0"/>
              <a:t>+X</a:t>
            </a:r>
            <a:r>
              <a:rPr lang="nl-NL" baseline="-25000" dirty="0"/>
              <a:t>2</a:t>
            </a:r>
            <a:r>
              <a:rPr lang="nl-NL" dirty="0"/>
              <a:t>X</a:t>
            </a:r>
            <a:r>
              <a:rPr lang="nl-NL" baseline="-25000" dirty="0"/>
              <a:t>4</a:t>
            </a:r>
            <a:r>
              <a:rPr lang="nl-NL" dirty="0"/>
              <a:t>+X</a:t>
            </a:r>
            <a:r>
              <a:rPr lang="nl-NL" baseline="-25000" dirty="0"/>
              <a:t>3</a:t>
            </a:r>
            <a:r>
              <a:rPr lang="nl-NL" baseline="30000" dirty="0"/>
              <a:t>2</a:t>
            </a:r>
            <a:r>
              <a:rPr lang="nl-NL" dirty="0"/>
              <a:t>+X</a:t>
            </a:r>
            <a:r>
              <a:rPr lang="nl-NL" baseline="-25000" dirty="0"/>
              <a:t>3</a:t>
            </a:r>
            <a:r>
              <a:rPr lang="nl-NL" dirty="0"/>
              <a:t>X</a:t>
            </a:r>
            <a:r>
              <a:rPr lang="nl-NL" baseline="-25000" dirty="0"/>
              <a:t>4</a:t>
            </a:r>
            <a:r>
              <a:rPr lang="nl-NL" dirty="0"/>
              <a:t>+X</a:t>
            </a:r>
            <a:r>
              <a:rPr lang="nl-NL" baseline="-25000" dirty="0"/>
              <a:t>4</a:t>
            </a:r>
            <a:r>
              <a:rPr lang="nl-NL" baseline="30000" dirty="0"/>
              <a:t>2</a:t>
            </a:r>
            <a:endParaRPr lang="nl-NL" baseline="-25000" dirty="0"/>
          </a:p>
          <a:p>
            <a:endParaRPr lang="nl-NL" sz="2800" baseline="-25000" dirty="0"/>
          </a:p>
          <a:p>
            <a:endParaRPr lang="nl-NL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556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01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03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05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07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09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11" dur="2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18 -0.00995 0.00035 -0.01991 0.00087 -0.02963 C 0.00122 -0.03843 0.00243 -0.04699 0.00261 -0.05556 C 0.00278 -0.06574 0.00417 -0.07917 0.00087 -0.08982 C 0.00052 -0.09074 0.00018 -0.09144 0 -0.09213 " pathEditMode="relative" ptsTypes="AAAAAA">
                                      <p:cBhvr>
                                        <p:cTn id="113" dur="2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  <p:bldP spid="2" grpId="2" build="allAtOnce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uild="allAtOnce" animBg="1"/>
      <p:bldP spid="10" grpId="1" build="allAtOnce" animBg="1"/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an estimate using an algorithm</a:t>
            </a:r>
          </a:p>
          <a:p>
            <a:r>
              <a:rPr lang="en-GB" dirty="0"/>
              <a:t>Evaluate algorithm</a:t>
            </a:r>
          </a:p>
          <a:p>
            <a:r>
              <a:rPr lang="en-GB" dirty="0"/>
              <a:t>Tune parameters:</a:t>
            </a:r>
          </a:p>
          <a:p>
            <a:pPr lvl="1"/>
            <a:r>
              <a:rPr lang="en-GB" dirty="0"/>
              <a:t>Tree size</a:t>
            </a:r>
          </a:p>
          <a:p>
            <a:pPr lvl="1"/>
            <a:r>
              <a:rPr lang="en-GB" dirty="0"/>
              <a:t>Splitting metric</a:t>
            </a:r>
          </a:p>
          <a:p>
            <a:pPr lvl="1"/>
            <a:r>
              <a:rPr lang="en-GB" dirty="0"/>
              <a:t>K (for K neighbours)</a:t>
            </a:r>
          </a:p>
          <a:p>
            <a:pPr lvl="1"/>
            <a:r>
              <a:rPr lang="en-GB" dirty="0"/>
              <a:t>….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20" y="8092"/>
            <a:ext cx="1846480" cy="6216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90" y="-7148"/>
            <a:ext cx="1872430" cy="62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6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5858" y="3413466"/>
            <a:ext cx="3696419" cy="25072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example: decision tree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62983"/>
              </p:ext>
            </p:extLst>
          </p:nvPr>
        </p:nvGraphicFramePr>
        <p:xfrm>
          <a:off x="611560" y="1188120"/>
          <a:ext cx="2273300" cy="149733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HairYN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ShoeSize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PIMember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Pascal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RobV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RobvG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Manuel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80127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24587"/>
              </p:ext>
            </p:extLst>
          </p:nvPr>
        </p:nvGraphicFramePr>
        <p:xfrm>
          <a:off x="4396879" y="1188120"/>
          <a:ext cx="2184401" cy="1497330"/>
        </p:xfrm>
        <a:graphic>
          <a:graphicData uri="http://schemas.openxmlformats.org/drawingml/2006/table">
            <a:tbl>
              <a:tblPr/>
              <a:tblGrid>
                <a:gridCol w="532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7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HairP</a:t>
                      </a:r>
                      <a:endParaRPr lang="nl-NL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ShoeSize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PIMember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Pascal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RobV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Mischa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25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RobvG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Manuel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753700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732" y="3008129"/>
            <a:ext cx="2107128" cy="1497330"/>
          </a:xfrm>
          <a:prstGeom prst="rect">
            <a:avLst/>
          </a:prstGeom>
        </p:spPr>
      </p:pic>
      <p:pic>
        <p:nvPicPr>
          <p:cNvPr id="1028" name="Picture 4" descr="http://weeklyworldnews.files.wordpress.com/2013/06/bigfoot_skull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24" y="2780928"/>
            <a:ext cx="2843144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78" y="2780928"/>
            <a:ext cx="2846390" cy="3312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662" y="-944"/>
            <a:ext cx="1854014" cy="62130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662" y="-16184"/>
            <a:ext cx="1872430" cy="62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1788F-3DCA-4FF0-9068-B0EFE202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AI, ML, DL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FC52369-A7A5-4F01-B6F6-726F0236C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48" y="2454"/>
            <a:ext cx="1882552" cy="6220341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4726A237-C0D2-490D-B855-0D2CDF832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448" y="1225"/>
            <a:ext cx="1882552" cy="622279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B012E07-3BAD-4138-96A7-DC3F9B86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152524"/>
            <a:ext cx="6768752" cy="46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1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-1"/>
            <a:ext cx="1547663" cy="62120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Underfitting</a:t>
            </a:r>
            <a:r>
              <a:rPr lang="en-GB" dirty="0"/>
              <a:t>/overfitting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10023"/>
            <a:ext cx="5943600" cy="36480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3528" y="2901107"/>
            <a:ext cx="2088232" cy="182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2311527" y="2891669"/>
            <a:ext cx="2088232" cy="182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299526" y="2882231"/>
            <a:ext cx="2088232" cy="1824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1152" y="4661768"/>
                <a:ext cx="38486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Overfitting (high variance):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Increase regularization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Less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More examples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52" y="4661768"/>
                <a:ext cx="384860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1266" t="-3046" b="-710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99526" y="4653136"/>
                <a:ext cx="338939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Underfitting</a:t>
                </a:r>
                <a:r>
                  <a:rPr lang="en-GB" dirty="0"/>
                  <a:t> (high bias):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Decrease regularization parameter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More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Add polynomial terms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526" y="4653136"/>
                <a:ext cx="3389395" cy="1477328"/>
              </a:xfrm>
              <a:prstGeom prst="rect">
                <a:avLst/>
              </a:prstGeom>
              <a:blipFill rotWithShape="0">
                <a:blip r:embed="rId5"/>
                <a:stretch>
                  <a:fillRect l="-1439" t="-2058" b="-53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83568" y="2598132"/>
            <a:ext cx="579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Underfitting</a:t>
            </a:r>
            <a:r>
              <a:rPr lang="en-GB" dirty="0"/>
              <a:t>	        Normal	        Overfitting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1760" y="1010023"/>
            <a:ext cx="2088232" cy="1862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4388159" y="1009218"/>
            <a:ext cx="2088232" cy="1891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0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7" grpId="0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271" y="0"/>
            <a:ext cx="1473729" cy="621385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Evaluation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/>
              <p:cNvSpPr txBox="1">
                <a:spLocks/>
              </p:cNvSpPr>
              <p:nvPr/>
            </p:nvSpPr>
            <p:spPr>
              <a:xfrm>
                <a:off x="179512" y="836712"/>
                <a:ext cx="7416824" cy="5377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/>
                <a:r>
                  <a:rPr lang="nl-NL" sz="2800" dirty="0"/>
                  <a:t>Regression:	</a:t>
                </a:r>
                <a:r>
                  <a:rPr lang="nl-NL" sz="2800" dirty="0" err="1"/>
                  <a:t>Accuracy</a:t>
                </a:r>
                <a:r>
                  <a:rPr lang="nl-NL" sz="2800" dirty="0"/>
                  <a:t> (% correct)</a:t>
                </a:r>
              </a:p>
              <a:p>
                <a:pPr marL="457200" indent="-457200"/>
                <a:r>
                  <a:rPr lang="nl-NL" sz="2800" dirty="0" err="1"/>
                  <a:t>Classification</a:t>
                </a:r>
                <a:r>
                  <a:rPr lang="nl-NL" sz="2800" dirty="0"/>
                  <a:t>:	</a:t>
                </a:r>
                <a:r>
                  <a:rPr lang="nl-NL" sz="2800" dirty="0" err="1"/>
                  <a:t>Confusion</a:t>
                </a:r>
                <a:r>
                  <a:rPr lang="nl-NL" sz="2800" dirty="0"/>
                  <a:t> Matrix</a:t>
                </a:r>
              </a:p>
              <a:p>
                <a:pPr marL="0" indent="0">
                  <a:buNone/>
                </a:pPr>
                <a:br>
                  <a:rPr lang="en-GB" sz="2800" dirty="0"/>
                </a:br>
                <a:endParaRPr lang="en-GB" sz="2800" dirty="0"/>
              </a:p>
              <a:p>
                <a:r>
                  <a:rPr lang="en-GB" sz="2800" dirty="0"/>
                  <a:t>Accuracy: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i="1" dirty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nl-NL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i="1" dirty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𝑛𝑒𝑔𝑎𝑡𝑖𝑣𝑒𝑠</m:t>
                        </m:r>
                      </m:num>
                      <m:den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</m:den>
                    </m:f>
                  </m:oMath>
                </a14:m>
                <a:endParaRPr lang="en-GB" sz="2800" dirty="0"/>
              </a:p>
              <a:p>
                <a:r>
                  <a:rPr lang="en-GB" sz="2800" dirty="0"/>
                  <a:t>Precision:	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𝑃𝑟𝑒𝑑𝑖𝑐𝑡𝑒𝑑</m:t>
                        </m:r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en-GB" sz="2800" dirty="0"/>
              </a:p>
              <a:p>
                <a:r>
                  <a:rPr lang="en-GB" sz="2800" dirty="0"/>
                  <a:t>Recall: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i="1" dirty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nl-NL" sz="2800" i="1" dirty="0" smtClean="0">
                            <a:latin typeface="Cambria Math" panose="02040503050406030204" pitchFamily="18" charset="0"/>
                          </a:rPr>
                          <m:t>𝐴𝑐𝑡𝑢𝑎𝑙</m:t>
                        </m:r>
                        <m:r>
                          <a:rPr lang="nl-NL" sz="2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NL" sz="2800" i="1" dirty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den>
                    </m:f>
                  </m:oMath>
                </a14:m>
                <a:endParaRPr lang="en-GB" sz="2800" dirty="0"/>
              </a:p>
              <a:p>
                <a:r>
                  <a:rPr lang="en-GB" sz="2800" dirty="0"/>
                  <a:t>F-score: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num>
                      <m:den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nl-NL" sz="2800" b="0" i="1" dirty="0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7416824" cy="5377144"/>
              </a:xfrm>
              <a:prstGeom prst="rect">
                <a:avLst/>
              </a:prstGeom>
              <a:blipFill rotWithShape="0">
                <a:blip r:embed="rId4"/>
                <a:stretch>
                  <a:fillRect l="-1479" t="-102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88840"/>
            <a:ext cx="2466975" cy="781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1999878"/>
            <a:ext cx="24669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ML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90" y="0"/>
            <a:ext cx="1862106" cy="621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90" y="-15240"/>
            <a:ext cx="1872430" cy="62296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893462"/>
            <a:ext cx="4680520" cy="50819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487699">
            <a:off x="4271440" y="3478312"/>
            <a:ext cx="366604" cy="1527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/>
          <p:cNvSpPr/>
          <p:nvPr/>
        </p:nvSpPr>
        <p:spPr>
          <a:xfrm rot="487699">
            <a:off x="4195999" y="5332527"/>
            <a:ext cx="453887" cy="15275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7744" y="2564904"/>
            <a:ext cx="2448272" cy="12241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324395">
            <a:off x="2843969" y="2777521"/>
            <a:ext cx="2157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/>
          <p:cNvSpPr/>
          <p:nvPr/>
        </p:nvSpPr>
        <p:spPr>
          <a:xfrm rot="324395">
            <a:off x="3151715" y="2813337"/>
            <a:ext cx="2157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/>
          <p:cNvSpPr/>
          <p:nvPr/>
        </p:nvSpPr>
        <p:spPr>
          <a:xfrm rot="324395">
            <a:off x="3344612" y="2843734"/>
            <a:ext cx="2157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 rot="324395">
            <a:off x="3528044" y="2862137"/>
            <a:ext cx="2157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/>
          <p:cNvSpPr/>
          <p:nvPr/>
        </p:nvSpPr>
        <p:spPr>
          <a:xfrm rot="324395">
            <a:off x="3803845" y="2891951"/>
            <a:ext cx="2157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 rot="324395">
            <a:off x="4028688" y="2934145"/>
            <a:ext cx="2157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Flowchart: Alternate Process 17"/>
          <p:cNvSpPr/>
          <p:nvPr/>
        </p:nvSpPr>
        <p:spPr>
          <a:xfrm>
            <a:off x="2631437" y="908721"/>
            <a:ext cx="1643294" cy="7326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Find number plate</a:t>
            </a:r>
          </a:p>
        </p:txBody>
      </p:sp>
      <p:sp>
        <p:nvSpPr>
          <p:cNvPr id="19" name="Flowchart: Alternate Process 18"/>
          <p:cNvSpPr/>
          <p:nvPr/>
        </p:nvSpPr>
        <p:spPr>
          <a:xfrm>
            <a:off x="2631437" y="1996362"/>
            <a:ext cx="1643294" cy="7326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Separate characters</a:t>
            </a:r>
          </a:p>
        </p:txBody>
      </p:sp>
      <p:sp>
        <p:nvSpPr>
          <p:cNvPr id="20" name="Flowchart: Alternate Process 19"/>
          <p:cNvSpPr/>
          <p:nvPr/>
        </p:nvSpPr>
        <p:spPr>
          <a:xfrm>
            <a:off x="2631437" y="3084003"/>
            <a:ext cx="1643294" cy="7326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Identify characters</a:t>
            </a:r>
          </a:p>
        </p:txBody>
      </p:sp>
      <p:sp>
        <p:nvSpPr>
          <p:cNvPr id="21" name="Flowchart: Alternate Process 20"/>
          <p:cNvSpPr/>
          <p:nvPr/>
        </p:nvSpPr>
        <p:spPr>
          <a:xfrm>
            <a:off x="2631437" y="4171644"/>
            <a:ext cx="1643294" cy="73268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Match </a:t>
            </a:r>
            <a:r>
              <a:rPr lang="en-GB" sz="1400" dirty="0" err="1"/>
              <a:t>Magion</a:t>
            </a:r>
            <a:r>
              <a:rPr lang="en-GB" sz="1400" dirty="0"/>
              <a:t> employee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335705" y="1641410"/>
            <a:ext cx="234756" cy="354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25" name="Down Arrow 24"/>
          <p:cNvSpPr/>
          <p:nvPr/>
        </p:nvSpPr>
        <p:spPr>
          <a:xfrm>
            <a:off x="3335705" y="2729049"/>
            <a:ext cx="234756" cy="354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26" name="Down Arrow 25"/>
          <p:cNvSpPr/>
          <p:nvPr/>
        </p:nvSpPr>
        <p:spPr>
          <a:xfrm>
            <a:off x="3335705" y="3816689"/>
            <a:ext cx="234756" cy="354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28" name="Flowchart: Data 27"/>
          <p:cNvSpPr/>
          <p:nvPr/>
        </p:nvSpPr>
        <p:spPr>
          <a:xfrm>
            <a:off x="251520" y="5255035"/>
            <a:ext cx="1936739" cy="70539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Open gate</a:t>
            </a:r>
          </a:p>
        </p:txBody>
      </p:sp>
      <p:sp>
        <p:nvSpPr>
          <p:cNvPr id="29" name="Flowchart: Data 28"/>
          <p:cNvSpPr/>
          <p:nvPr/>
        </p:nvSpPr>
        <p:spPr>
          <a:xfrm>
            <a:off x="4887955" y="5281646"/>
            <a:ext cx="1936739" cy="705396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Ask for identification</a:t>
            </a:r>
          </a:p>
        </p:txBody>
      </p:sp>
      <p:sp>
        <p:nvSpPr>
          <p:cNvPr id="30" name="Down Arrow 29"/>
          <p:cNvSpPr/>
          <p:nvPr/>
        </p:nvSpPr>
        <p:spPr>
          <a:xfrm rot="5400000">
            <a:off x="2094593" y="5375487"/>
            <a:ext cx="256508" cy="517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31" name="Down Arrow 30"/>
          <p:cNvSpPr/>
          <p:nvPr/>
        </p:nvSpPr>
        <p:spPr>
          <a:xfrm rot="16200000">
            <a:off x="4653387" y="5375486"/>
            <a:ext cx="256508" cy="5177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33" name="Down Arrow 32"/>
          <p:cNvSpPr/>
          <p:nvPr/>
        </p:nvSpPr>
        <p:spPr>
          <a:xfrm>
            <a:off x="3391385" y="4869160"/>
            <a:ext cx="234756" cy="354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/>
          </a:p>
        </p:txBody>
      </p:sp>
      <p:sp>
        <p:nvSpPr>
          <p:cNvPr id="27" name="Flowchart: Decision 26"/>
          <p:cNvSpPr/>
          <p:nvPr/>
        </p:nvSpPr>
        <p:spPr>
          <a:xfrm>
            <a:off x="2481704" y="5217519"/>
            <a:ext cx="2054117" cy="8336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Employee?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2968" y="5254596"/>
            <a:ext cx="64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4F81BD"/>
                </a:solidFill>
              </a:rPr>
              <a:t>YES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79940" y="5241535"/>
            <a:ext cx="645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1" dirty="0">
                <a:solidFill>
                  <a:srgbClr val="4F81BD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3603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27" grpId="0" animBg="1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-16184"/>
            <a:ext cx="1905000" cy="6237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-7148"/>
            <a:ext cx="1912620" cy="622969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405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Learn:</a:t>
            </a:r>
          </a:p>
          <a:p>
            <a:r>
              <a:rPr lang="en-GB" dirty="0"/>
              <a:t>Coursera</a:t>
            </a:r>
          </a:p>
          <a:p>
            <a:r>
              <a:rPr lang="en-GB" dirty="0" err="1"/>
              <a:t>Udacity</a:t>
            </a:r>
            <a:endParaRPr lang="en-GB" dirty="0"/>
          </a:p>
          <a:p>
            <a:r>
              <a:rPr lang="en-GB" dirty="0"/>
              <a:t>“An introduction to statistical learning”</a:t>
            </a:r>
          </a:p>
          <a:p>
            <a:pPr marL="0" indent="0">
              <a:buNone/>
            </a:pPr>
            <a:r>
              <a:rPr lang="en-GB" b="1" dirty="0"/>
              <a:t>Practice:</a:t>
            </a:r>
          </a:p>
          <a:p>
            <a:r>
              <a:rPr lang="en-GB" dirty="0" err="1"/>
              <a:t>Kaggle</a:t>
            </a:r>
            <a:endParaRPr lang="en-GB" dirty="0"/>
          </a:p>
          <a:p>
            <a:r>
              <a:rPr lang="en-GB" dirty="0" err="1"/>
              <a:t>HackerRank</a:t>
            </a:r>
            <a:endParaRPr lang="en-GB" dirty="0"/>
          </a:p>
          <a:p>
            <a:r>
              <a:rPr lang="en-GB" dirty="0"/>
              <a:t>UCI Machine learning repository</a:t>
            </a:r>
          </a:p>
          <a:p>
            <a:r>
              <a:rPr lang="en-GB" dirty="0" err="1"/>
              <a:t>Magion</a:t>
            </a:r>
            <a:r>
              <a:rPr lang="en-GB" dirty="0"/>
              <a:t> pilots?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learn ML?</a:t>
            </a:r>
          </a:p>
        </p:txBody>
      </p:sp>
    </p:spTree>
    <p:extLst>
      <p:ext uri="{BB962C8B-B14F-4D97-AF65-F5344CB8AC3E}">
        <p14:creationId xmlns:p14="http://schemas.microsoft.com/office/powerpoint/2010/main" val="184048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-182558"/>
            <a:ext cx="5688632" cy="656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7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2348880"/>
            <a:ext cx="6347048" cy="319695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Field of study that gives computers </a:t>
            </a:r>
            <a:r>
              <a:rPr lang="en-US" dirty="0">
                <a:solidFill>
                  <a:srgbClr val="00B050"/>
                </a:solidFill>
              </a:rPr>
              <a:t>the ability to </a:t>
            </a:r>
            <a:r>
              <a:rPr lang="en-US" b="1" dirty="0">
                <a:solidFill>
                  <a:srgbClr val="00B050"/>
                </a:solidFill>
              </a:rPr>
              <a:t>learn</a:t>
            </a:r>
            <a:endParaRPr lang="en-US" b="1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without being explicitly programmed</a:t>
            </a:r>
            <a:endParaRPr lang="nl-NL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69" y="0"/>
            <a:ext cx="1872431" cy="62227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570" y="0"/>
            <a:ext cx="1882552" cy="62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ML versus </a:t>
            </a:r>
            <a:r>
              <a:rPr lang="nl-NL" dirty="0" err="1"/>
              <a:t>programming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138" y="1279310"/>
            <a:ext cx="952500" cy="71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437" y="1897082"/>
            <a:ext cx="952500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140" y="1375873"/>
            <a:ext cx="952500" cy="714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38" y="2302551"/>
            <a:ext cx="476250" cy="47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97" y="2016144"/>
            <a:ext cx="476250" cy="47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07" y="1233786"/>
            <a:ext cx="476250" cy="476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60" y="3538160"/>
            <a:ext cx="476250" cy="476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51880" y="1434285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040" y="1527750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36105" y="2056645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2201" y="1272041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16442" y="2335590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42091" y="2056645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3132414"/>
            <a:ext cx="3900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FF0000"/>
                </a:solidFill>
              </a:rPr>
              <a:t>Programming:</a:t>
            </a:r>
          </a:p>
          <a:p>
            <a:r>
              <a:rPr lang="nl-NL" dirty="0" err="1">
                <a:latin typeface="Consolas" panose="020B0609020204030204" pitchFamily="49" charset="0"/>
              </a:rPr>
              <a:t>If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Marble</a:t>
            </a:r>
            <a:r>
              <a:rPr lang="nl-NL" dirty="0">
                <a:latin typeface="Consolas" panose="020B0609020204030204" pitchFamily="49" charset="0"/>
              </a:rPr>
              <a:t>=GREEN </a:t>
            </a:r>
            <a:r>
              <a:rPr lang="nl-NL" dirty="0" err="1">
                <a:latin typeface="Consolas" panose="020B0609020204030204" pitchFamily="49" charset="0"/>
              </a:rPr>
              <a:t>Then</a:t>
            </a:r>
            <a:r>
              <a:rPr lang="nl-NL" dirty="0">
                <a:latin typeface="Consolas" panose="020B0609020204030204" pitchFamily="49" charset="0"/>
              </a:rPr>
              <a:t> Name=“A”</a:t>
            </a:r>
            <a:br>
              <a:rPr lang="nl-NL" dirty="0">
                <a:latin typeface="Consolas" panose="020B0609020204030204" pitchFamily="49" charset="0"/>
              </a:rPr>
            </a:br>
            <a:r>
              <a:rPr lang="nl-NL" dirty="0" err="1">
                <a:latin typeface="Consolas" panose="020B0609020204030204" pitchFamily="49" charset="0"/>
              </a:rPr>
              <a:t>If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Marble</a:t>
            </a:r>
            <a:r>
              <a:rPr lang="nl-NL" dirty="0">
                <a:latin typeface="Consolas" panose="020B0609020204030204" pitchFamily="49" charset="0"/>
              </a:rPr>
              <a:t>=RED </a:t>
            </a:r>
            <a:r>
              <a:rPr lang="nl-NL" dirty="0" err="1">
                <a:latin typeface="Consolas" panose="020B0609020204030204" pitchFamily="49" charset="0"/>
              </a:rPr>
              <a:t>Then</a:t>
            </a:r>
            <a:r>
              <a:rPr lang="nl-NL" dirty="0">
                <a:latin typeface="Consolas" panose="020B0609020204030204" pitchFamily="49" charset="0"/>
              </a:rPr>
              <a:t> Name=“B”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9512" y="4268996"/>
            <a:ext cx="483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50"/>
                </a:solidFill>
              </a:rPr>
              <a:t>Machine Learning:</a:t>
            </a:r>
          </a:p>
          <a:p>
            <a:r>
              <a:rPr lang="nl-NL" dirty="0">
                <a:latin typeface="Consolas" panose="020B0609020204030204" pitchFamily="49" charset="0"/>
              </a:rPr>
              <a:t>- Look at </a:t>
            </a:r>
            <a:r>
              <a:rPr lang="nl-NL" dirty="0" err="1">
                <a:latin typeface="Consolas" panose="020B0609020204030204" pitchFamily="49" charset="0"/>
              </a:rPr>
              <a:t>currently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available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marbles</a:t>
            </a:r>
            <a:br>
              <a:rPr lang="nl-NL" dirty="0">
                <a:latin typeface="Consolas" panose="020B0609020204030204" pitchFamily="49" charset="0"/>
              </a:rPr>
            </a:br>
            <a:r>
              <a:rPr lang="nl-NL" dirty="0">
                <a:latin typeface="Consolas" panose="020B0609020204030204" pitchFamily="49" charset="0"/>
              </a:rPr>
              <a:t>- </a:t>
            </a:r>
            <a:r>
              <a:rPr lang="nl-NL" dirty="0" err="1">
                <a:latin typeface="Consolas" panose="020B0609020204030204" pitchFamily="49" charset="0"/>
              </a:rPr>
              <a:t>Looking</a:t>
            </a:r>
            <a:r>
              <a:rPr lang="nl-NL" dirty="0">
                <a:latin typeface="Consolas" panose="020B0609020204030204" pitchFamily="49" charset="0"/>
              </a:rPr>
              <a:t> at </a:t>
            </a:r>
            <a:r>
              <a:rPr lang="nl-NL" dirty="0" err="1">
                <a:latin typeface="Consolas" panose="020B0609020204030204" pitchFamily="49" charset="0"/>
              </a:rPr>
              <a:t>the</a:t>
            </a:r>
            <a:r>
              <a:rPr lang="nl-NL" dirty="0">
                <a:latin typeface="Consolas" panose="020B0609020204030204" pitchFamily="49" charset="0"/>
              </a:rPr>
              <a:t> features (e.g. RGB </a:t>
            </a:r>
            <a:r>
              <a:rPr lang="nl-NL" dirty="0" err="1">
                <a:latin typeface="Consolas" panose="020B0609020204030204" pitchFamily="49" charset="0"/>
              </a:rPr>
              <a:t>value</a:t>
            </a:r>
            <a:r>
              <a:rPr lang="nl-NL" dirty="0">
                <a:latin typeface="Consolas" panose="020B0609020204030204" pitchFamily="49" charset="0"/>
              </a:rPr>
              <a:t>), </a:t>
            </a:r>
            <a:r>
              <a:rPr lang="nl-NL" dirty="0" err="1">
                <a:latin typeface="Consolas" panose="020B0609020204030204" pitchFamily="49" charset="0"/>
              </a:rPr>
              <a:t>what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would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be</a:t>
            </a:r>
            <a:r>
              <a:rPr lang="nl-NL" dirty="0">
                <a:latin typeface="Consolas" panose="020B0609020204030204" pitchFamily="49" charset="0"/>
              </a:rPr>
              <a:t> </a:t>
            </a:r>
            <a:r>
              <a:rPr lang="nl-NL" dirty="0" err="1">
                <a:latin typeface="Consolas" panose="020B0609020204030204" pitchFamily="49" charset="0"/>
              </a:rPr>
              <a:t>the</a:t>
            </a:r>
            <a:r>
              <a:rPr lang="nl-NL" dirty="0">
                <a:latin typeface="Consolas" panose="020B0609020204030204" pitchFamily="49" charset="0"/>
              </a:rPr>
              <a:t> best </a:t>
            </a:r>
            <a:r>
              <a:rPr lang="nl-NL" dirty="0" err="1">
                <a:latin typeface="Consolas" panose="020B0609020204030204" pitchFamily="49" charset="0"/>
              </a:rPr>
              <a:t>possible</a:t>
            </a:r>
            <a:r>
              <a:rPr lang="nl-NL" dirty="0">
                <a:latin typeface="Consolas" panose="020B0609020204030204" pitchFamily="49" charset="0"/>
              </a:rPr>
              <a:t> name?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544" y="3542285"/>
            <a:ext cx="476250" cy="4762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135440" y="3571855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3897" y="3574805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060" y="4835465"/>
            <a:ext cx="476250" cy="4762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544" y="4839590"/>
            <a:ext cx="476250" cy="4762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35440" y="4869160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53897" y="4872110"/>
            <a:ext cx="277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B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900" y="-7257"/>
            <a:ext cx="1853099" cy="62169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570" y="-21771"/>
            <a:ext cx="1882552" cy="62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2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1" grpId="0"/>
      <p:bldP spid="17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6851104" cy="4421087"/>
          </a:xfrm>
        </p:spPr>
        <p:txBody>
          <a:bodyPr/>
          <a:lstStyle/>
          <a:p>
            <a:r>
              <a:rPr lang="en-GB" dirty="0"/>
              <a:t>Recommender systems</a:t>
            </a:r>
          </a:p>
          <a:p>
            <a:r>
              <a:rPr lang="en-GB" dirty="0"/>
              <a:t>OCR</a:t>
            </a:r>
          </a:p>
          <a:p>
            <a:r>
              <a:rPr lang="en-GB" dirty="0"/>
              <a:t>Fraud detection</a:t>
            </a:r>
          </a:p>
          <a:p>
            <a:r>
              <a:rPr lang="en-GB" dirty="0"/>
              <a:t>Face recognition</a:t>
            </a:r>
          </a:p>
          <a:p>
            <a:r>
              <a:rPr lang="en-GB" dirty="0"/>
              <a:t>Self driving vehicles</a:t>
            </a:r>
          </a:p>
          <a:p>
            <a:r>
              <a:rPr lang="en-GB" dirty="0"/>
              <a:t>Weather forecast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Where</a:t>
            </a:r>
            <a:r>
              <a:rPr lang="nl-NL" dirty="0"/>
              <a:t> is ML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-1"/>
            <a:ext cx="1547664" cy="6215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156"/>
            <a:ext cx="1557786" cy="6213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-2"/>
            <a:ext cx="1485778" cy="6215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-4"/>
            <a:ext cx="1485778" cy="6215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336" y="0"/>
            <a:ext cx="1557786" cy="62150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336" y="-1"/>
            <a:ext cx="1557786" cy="6215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4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421087"/>
          </a:xfrm>
        </p:spPr>
        <p:txBody>
          <a:bodyPr/>
          <a:lstStyle/>
          <a:p>
            <a:r>
              <a:rPr lang="en-GB" dirty="0"/>
              <a:t>Description</a:t>
            </a:r>
            <a:br>
              <a:rPr lang="en-GB" dirty="0"/>
            </a:br>
            <a:r>
              <a:rPr lang="en-GB" dirty="0"/>
              <a:t>	What happened?</a:t>
            </a:r>
          </a:p>
          <a:p>
            <a:r>
              <a:rPr lang="en-GB" dirty="0"/>
              <a:t>Diagnostic </a:t>
            </a:r>
            <a:br>
              <a:rPr lang="en-GB" dirty="0"/>
            </a:br>
            <a:r>
              <a:rPr lang="en-GB" dirty="0"/>
              <a:t>	What is happening and why?</a:t>
            </a:r>
          </a:p>
          <a:p>
            <a:r>
              <a:rPr lang="en-GB" dirty="0"/>
              <a:t>Prediction </a:t>
            </a:r>
            <a:br>
              <a:rPr lang="en-GB" dirty="0"/>
            </a:br>
            <a:r>
              <a:rPr lang="en-GB" dirty="0"/>
              <a:t>	What will happen and when?</a:t>
            </a:r>
          </a:p>
          <a:p>
            <a:r>
              <a:rPr lang="en-GB" dirty="0"/>
              <a:t>Prescription </a:t>
            </a:r>
            <a:br>
              <a:rPr lang="en-GB" dirty="0"/>
            </a:br>
            <a:r>
              <a:rPr lang="en-GB" dirty="0"/>
              <a:t>	How can we make it happen?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description to prescription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-27384"/>
            <a:ext cx="1547664" cy="6256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"/>
            <a:ext cx="1557786" cy="62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90" y="0"/>
            <a:ext cx="1869212" cy="621375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2169"/>
            <a:ext cx="6779096" cy="4421087"/>
          </a:xfrm>
        </p:spPr>
        <p:txBody>
          <a:bodyPr>
            <a:normAutofit/>
          </a:bodyPr>
          <a:lstStyle/>
          <a:p>
            <a:r>
              <a:rPr lang="en-GB" dirty="0"/>
              <a:t>Predictive maintenance</a:t>
            </a:r>
          </a:p>
          <a:p>
            <a:r>
              <a:rPr lang="en-GB" dirty="0"/>
              <a:t>Anomaly detection</a:t>
            </a:r>
          </a:p>
          <a:p>
            <a:r>
              <a:rPr lang="en-GB" dirty="0"/>
              <a:t>Soft sensors (e.g. analyser data)</a:t>
            </a:r>
          </a:p>
          <a:p>
            <a:r>
              <a:rPr lang="en-GB" dirty="0"/>
              <a:t>Predict plant upsets (plant drifts)</a:t>
            </a:r>
          </a:p>
          <a:p>
            <a:r>
              <a:rPr lang="en-GB" dirty="0"/>
              <a:t>Finding unexpected correlations</a:t>
            </a:r>
          </a:p>
          <a:p>
            <a:r>
              <a:rPr lang="en-GB" dirty="0"/>
              <a:t>“Black-box”-control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in our industry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90" y="0"/>
            <a:ext cx="1872430" cy="621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BE45A2F-3091-4215-9469-20575300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B349304-5485-4504-88FC-F9BAA4F37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7382068" cy="302664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067E527-1180-4D01-8B4D-21B3F830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08" y="1"/>
            <a:ext cx="1881579" cy="6215086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B4DC466-7AF2-4B0E-BCAD-BA593C13F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248" y="0"/>
            <a:ext cx="1872430" cy="62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5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600200"/>
            <a:ext cx="8229600" cy="4421087"/>
          </a:xfrm>
        </p:spPr>
        <p:txBody>
          <a:bodyPr/>
          <a:lstStyle/>
          <a:p>
            <a:r>
              <a:rPr lang="en-GB" dirty="0"/>
              <a:t>Supervised (labelled examples):</a:t>
            </a:r>
          </a:p>
          <a:p>
            <a:pPr lvl="1"/>
            <a:r>
              <a:rPr lang="en-GB" dirty="0"/>
              <a:t>Regression </a:t>
            </a:r>
            <a:r>
              <a:rPr lang="en-GB" dirty="0">
                <a:sym typeface="Wingdings" panose="05000000000000000000" pitchFamily="2" charset="2"/>
              </a:rPr>
              <a:t> predict a continuous value</a:t>
            </a:r>
            <a:endParaRPr lang="en-GB" dirty="0"/>
          </a:p>
          <a:p>
            <a:pPr lvl="1"/>
            <a:r>
              <a:rPr lang="en-GB" dirty="0"/>
              <a:t>Classification </a:t>
            </a:r>
            <a:r>
              <a:rPr lang="en-GB" dirty="0">
                <a:sym typeface="Wingdings" panose="05000000000000000000" pitchFamily="2" charset="2"/>
              </a:rPr>
              <a:t> predict a class</a:t>
            </a:r>
            <a:endParaRPr lang="en-GB" dirty="0"/>
          </a:p>
          <a:p>
            <a:r>
              <a:rPr lang="en-GB" dirty="0"/>
              <a:t>Unsupervised (unlabelled examples):</a:t>
            </a:r>
          </a:p>
          <a:p>
            <a:pPr lvl="1"/>
            <a:r>
              <a:rPr lang="en-GB" dirty="0"/>
              <a:t>Clustering </a:t>
            </a:r>
            <a:r>
              <a:rPr lang="en-GB" dirty="0">
                <a:sym typeface="Wingdings" panose="05000000000000000000" pitchFamily="2" charset="2"/>
              </a:rPr>
              <a:t> create groups</a:t>
            </a:r>
            <a:endParaRPr lang="en-GB" dirty="0"/>
          </a:p>
          <a:p>
            <a:pPr lvl="1"/>
            <a:r>
              <a:rPr lang="en-GB" dirty="0"/>
              <a:t>Recommender </a:t>
            </a:r>
            <a:r>
              <a:rPr lang="en-GB" dirty="0">
                <a:sym typeface="Wingdings" panose="05000000000000000000" pitchFamily="2" charset="2"/>
              </a:rPr>
              <a:t> make recommendations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categorization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90" y="0"/>
            <a:ext cx="1867062" cy="6206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90" y="-15240"/>
            <a:ext cx="1872430" cy="62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8C8C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gion Presentation Template.potx" id="{815B4341-1BF0-491F-8DA7-811F3FEC71E1}" vid="{C343C1CF-85E1-4931-B2D5-704062D81C9E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0" fontAlgn="base" latinLnBrk="0" hangingPunct="0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gion Presentation Template.potx" id="{815B4341-1BF0-491F-8DA7-811F3FEC71E1}" vid="{A3A63B4E-3796-4B97-A929-85753F134F0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Magion Presentation Template</Template>
  <TotalTime>1152</TotalTime>
  <Words>541</Words>
  <Application>Microsoft Office PowerPoint</Application>
  <PresentationFormat>Diavoorstelling (4:3)</PresentationFormat>
  <Paragraphs>216</Paragraphs>
  <Slides>24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Times New Roman</vt:lpstr>
      <vt:lpstr>Office Theme</vt:lpstr>
      <vt:lpstr>Default Design</vt:lpstr>
      <vt:lpstr>PowerPoint-presentatie</vt:lpstr>
      <vt:lpstr>AI, ML, DL</vt:lpstr>
      <vt:lpstr>What is Machine Learning?</vt:lpstr>
      <vt:lpstr>ML versus programming</vt:lpstr>
      <vt:lpstr>Where is ML used?</vt:lpstr>
      <vt:lpstr>From description to prescription</vt:lpstr>
      <vt:lpstr>Applications in our industry</vt:lpstr>
      <vt:lpstr>Types of Machine Learning</vt:lpstr>
      <vt:lpstr>ML categorization</vt:lpstr>
      <vt:lpstr>ML implementation</vt:lpstr>
      <vt:lpstr>Anaconda</vt:lpstr>
      <vt:lpstr>Work process ML</vt:lpstr>
      <vt:lpstr>Feature Engineering</vt:lpstr>
      <vt:lpstr>Select algorithm</vt:lpstr>
      <vt:lpstr>Training, validation and test set</vt:lpstr>
      <vt:lpstr>Regression: cost functions</vt:lpstr>
      <vt:lpstr>Regression example</vt:lpstr>
      <vt:lpstr>Classification:</vt:lpstr>
      <vt:lpstr>Classification example: decision tree</vt:lpstr>
      <vt:lpstr>Underfitting/overfitting</vt:lpstr>
      <vt:lpstr>Evaluation</vt:lpstr>
      <vt:lpstr>ML pipeline</vt:lpstr>
      <vt:lpstr>How to learn ML?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van de Wijdeven</dc:creator>
  <cp:lastModifiedBy>Pascal van de Wijdeven</cp:lastModifiedBy>
  <cp:revision>92</cp:revision>
  <dcterms:created xsi:type="dcterms:W3CDTF">2016-05-18T09:09:26Z</dcterms:created>
  <dcterms:modified xsi:type="dcterms:W3CDTF">2019-06-25T19:44:54Z</dcterms:modified>
</cp:coreProperties>
</file>